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7559675" cy="10691813"/>
  <p:notesSz cx="6858000" cy="9144000"/>
  <p:embeddedFontLst>
    <p:embeddedFont>
      <p:font typeface="ABeeZee" panose="020B0604020202020204" charset="0"/>
      <p:regular r:id="rId11"/>
      <p:italic r:id="rId12"/>
    </p:embeddedFont>
    <p:embeddedFont>
      <p:font typeface="Sassoon Primary" pitchFamily="50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98C2F3-D863-4C71-A7C3-CF6D288FA96F}">
  <a:tblStyle styleId="{8998C2F3-D863-4C71-A7C3-CF6D288FA9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2288" y="5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de Bates" userId="7f9d47d7-4e2e-4836-a8c8-0117b4d19d81" providerId="ADAL" clId="{73738C42-B9BB-47D9-96DB-DEB6FD01F4FE}"/>
    <pc:docChg chg="modSld">
      <pc:chgData name="Jade Bates" userId="7f9d47d7-4e2e-4836-a8c8-0117b4d19d81" providerId="ADAL" clId="{73738C42-B9BB-47D9-96DB-DEB6FD01F4FE}" dt="2026-09-23T16:05:43.694" v="1" actId="20577"/>
      <pc:docMkLst>
        <pc:docMk/>
      </pc:docMkLst>
      <pc:sldChg chg="modSp mod">
        <pc:chgData name="Jade Bates" userId="7f9d47d7-4e2e-4836-a8c8-0117b4d19d81" providerId="ADAL" clId="{73738C42-B9BB-47D9-96DB-DEB6FD01F4FE}" dt="2026-09-23T16:05:43.694" v="1" actId="20577"/>
        <pc:sldMkLst>
          <pc:docMk/>
          <pc:sldMk cId="0" sldId="256"/>
        </pc:sldMkLst>
        <pc:graphicFrameChg chg="modGraphic">
          <ac:chgData name="Jade Bates" userId="7f9d47d7-4e2e-4836-a8c8-0117b4d19d81" providerId="ADAL" clId="{73738C42-B9BB-47D9-96DB-DEB6FD01F4FE}" dt="2026-09-23T16:05:43.694" v="1" actId="20577"/>
          <ac:graphicFrameMkLst>
            <pc:docMk/>
            <pc:sldMk cId="0" sldId="256"/>
            <ac:graphicFrameMk id="56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3c8373f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23c8373f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23c8373f9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23c8373f9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23c8373f9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23c8373f9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3c8373f9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23c8373f9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littlewandlelettersandsounds.org.uk/resources/for-parents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littlewandlelettersandsounds.org.uk/resources/for-parents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littlewandlelettersandsounds.org.uk/resources/for-parents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littlewandlelettersandsounds.org.uk/resources/for-parents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littlewandlelettersandsounds.org.uk/resources/for-parents/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>
            <p:extLst>
              <p:ext uri="{D42A27DB-BD31-4B8C-83A1-F6EECF244321}">
                <p14:modId xmlns:p14="http://schemas.microsoft.com/office/powerpoint/2010/main" val="600136220"/>
              </p:ext>
            </p:extLst>
          </p:nvPr>
        </p:nvGraphicFramePr>
        <p:xfrm>
          <a:off x="314300" y="2502800"/>
          <a:ext cx="6908600" cy="3441875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17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775">
                <a:tc gridSpan="4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we will be focusing on this week in school -</a:t>
                      </a:r>
                      <a:r>
                        <a:rPr lang="en-GB" sz="14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endParaRPr sz="24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s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Show your teeth and let the s hiss out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sssss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a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wide and make the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</a:t>
                      </a: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sound at the back of your mouth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 a a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5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t</a:t>
                      </a:r>
                      <a:endParaRPr sz="105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lips; put the tip of your tongue behind your teeth and press 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p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Bring your lips together, push them open and say 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5" name="Google Shape;55;p13"/>
          <p:cNvGraphicFramePr/>
          <p:nvPr>
            <p:extLst>
              <p:ext uri="{D42A27DB-BD31-4B8C-83A1-F6EECF244321}">
                <p14:modId xmlns:p14="http://schemas.microsoft.com/office/powerpoint/2010/main" val="2803726115"/>
              </p:ext>
            </p:extLst>
          </p:nvPr>
        </p:nvGraphicFramePr>
        <p:xfrm>
          <a:off x="314275" y="6155625"/>
          <a:ext cx="6908550" cy="219450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5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orally blending words. 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hear the phonemes in these words? Can you listen and then repeat the word?</a:t>
                      </a:r>
                      <a:endParaRPr sz="1200" i="1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 - a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 - a - p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 - a - p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 - a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 - t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6" name="Google Shape;56;p13"/>
          <p:cNvGraphicFramePr/>
          <p:nvPr>
            <p:extLst>
              <p:ext uri="{D42A27DB-BD31-4B8C-83A1-F6EECF244321}">
                <p14:modId xmlns:p14="http://schemas.microsoft.com/office/powerpoint/2010/main" val="1177141605"/>
              </p:ext>
            </p:extLst>
          </p:nvPr>
        </p:nvGraphicFramePr>
        <p:xfrm>
          <a:off x="314300" y="293000"/>
          <a:ext cx="6908550" cy="135429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563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Little Wandle - Letters and Sounds</a:t>
                      </a:r>
                      <a:endParaRPr sz="1800" b="1" dirty="0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Reception Phonics Home Learning</a:t>
                      </a:r>
                      <a:endParaRPr sz="18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Phase </a:t>
                      </a:r>
                      <a:r>
                        <a:rPr lang="en-GB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2</a:t>
                      </a: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-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Autumn 1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Week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1</a:t>
                      </a:r>
                      <a:endParaRPr dirty="0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Focus - 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 / a / t / p</a:t>
                      </a:r>
                      <a:endParaRPr sz="1800" i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8" name="Google Shape;58;p13"/>
          <p:cNvSpPr txBox="1"/>
          <p:nvPr/>
        </p:nvSpPr>
        <p:spPr>
          <a:xfrm>
            <a:off x="219075" y="1704975"/>
            <a:ext cx="7077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Please support your child to practise and reinforce the phonemes and graphemes we are learning in school. More information and support can be found on the Little Wandle website -</a:t>
            </a:r>
            <a:endParaRPr sz="1200" dirty="0">
              <a:solidFill>
                <a:srgbClr val="000000"/>
              </a:solidFill>
              <a:latin typeface="Sassoon Primary" pitchFamily="50" charset="0"/>
              <a:ea typeface="ABeeZee"/>
              <a:cs typeface="ABeeZee"/>
              <a:sym typeface="ABeeZe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</a:t>
            </a:r>
            <a:r>
              <a:rPr lang="en-GB" sz="1200" u="sng" dirty="0">
                <a:solidFill>
                  <a:srgbClr val="0097A7"/>
                </a:solidFill>
                <a:latin typeface="Sassoon Primary" pitchFamily="50" charset="0"/>
                <a:ea typeface="ABeeZee"/>
                <a:cs typeface="ABeeZee"/>
                <a:sym typeface="ABeeZe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https://www.littlewandlelettersandsounds.org.uk/resources/for-parents/</a:t>
            </a:r>
            <a:r>
              <a:rPr lang="en-GB" sz="1200" dirty="0">
                <a:solidFill>
                  <a:srgbClr val="FF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 </a:t>
            </a:r>
            <a:endParaRPr sz="1200" dirty="0">
              <a:latin typeface="Sassoon Primary" pitchFamily="50" charset="0"/>
              <a:ea typeface="ABeeZee"/>
              <a:cs typeface="ABeeZee"/>
              <a:sym typeface="ABeeZee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858" y="2985425"/>
            <a:ext cx="863425" cy="8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1023" y="2985425"/>
            <a:ext cx="977725" cy="10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848" y="4403025"/>
            <a:ext cx="1032926" cy="120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61022" y="4543197"/>
            <a:ext cx="909959" cy="120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logo of a cross and a banner&#10;&#10;Description automatically generated">
            <a:extLst>
              <a:ext uri="{FF2B5EF4-FFF2-40B4-BE49-F238E27FC236}">
                <a16:creationId xmlns:a16="http://schemas.microsoft.com/office/drawing/2014/main" id="{9878EC2A-EBB1-A873-E294-18D602D992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5"/>
          <a:stretch>
            <a:fillRect/>
          </a:stretch>
        </p:blipFill>
        <p:spPr>
          <a:xfrm>
            <a:off x="5950634" y="331594"/>
            <a:ext cx="1173717" cy="11624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oogle Shape;67;p14"/>
          <p:cNvGraphicFramePr/>
          <p:nvPr>
            <p:extLst>
              <p:ext uri="{D42A27DB-BD31-4B8C-83A1-F6EECF244321}">
                <p14:modId xmlns:p14="http://schemas.microsoft.com/office/powerpoint/2010/main" val="3663464312"/>
              </p:ext>
            </p:extLst>
          </p:nvPr>
        </p:nvGraphicFramePr>
        <p:xfrm>
          <a:off x="314300" y="2502800"/>
          <a:ext cx="6908600" cy="3441875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17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775">
                <a:tc gridSpan="4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we will be focusing on this week in school -</a:t>
                      </a:r>
                      <a:r>
                        <a:rPr lang="en-GB" sz="14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endParaRPr sz="24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i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Pull your lips back and make the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i </a:t>
                      </a: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sound at the back of your mouth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 i i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n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lips a bit, put your tongue behind your teeth and make the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nnnnn </a:t>
                      </a: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sound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nnnnn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5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m</a:t>
                      </a:r>
                      <a:endParaRPr sz="105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Put your lips together and make the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mmmmm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sound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mmmmm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d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Put your tongue to the top and front of your mouth and make a quick 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</a:t>
                      </a: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sound 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</a:t>
                      </a: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8" name="Google Shape;68;p14"/>
          <p:cNvGraphicFramePr/>
          <p:nvPr>
            <p:extLst>
              <p:ext uri="{D42A27DB-BD31-4B8C-83A1-F6EECF244321}">
                <p14:modId xmlns:p14="http://schemas.microsoft.com/office/powerpoint/2010/main" val="2263351776"/>
              </p:ext>
            </p:extLst>
          </p:nvPr>
        </p:nvGraphicFramePr>
        <p:xfrm>
          <a:off x="314275" y="6155625"/>
          <a:ext cx="6908550" cy="313175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5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orally blending words. 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hear the phonemes in these words? Can you listen and then repeat the word?</a:t>
                      </a:r>
                      <a:endParaRPr sz="1200" i="1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 - i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 - a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 - i - p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 - a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 - a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n - a - p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 - a - p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 - a - n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 - a - n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9" name="Google Shape;69;p14"/>
          <p:cNvGraphicFramePr/>
          <p:nvPr>
            <p:extLst>
              <p:ext uri="{D42A27DB-BD31-4B8C-83A1-F6EECF244321}">
                <p14:modId xmlns:p14="http://schemas.microsoft.com/office/powerpoint/2010/main" val="1591056163"/>
              </p:ext>
            </p:extLst>
          </p:nvPr>
        </p:nvGraphicFramePr>
        <p:xfrm>
          <a:off x="314300" y="293000"/>
          <a:ext cx="6908550" cy="135429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563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Little Wandle - Letters and Sounds</a:t>
                      </a:r>
                      <a:endParaRPr sz="1800" b="1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Reception Phonics Home Learning</a:t>
                      </a:r>
                      <a:endParaRPr sz="18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Phase </a:t>
                      </a:r>
                      <a:r>
                        <a:rPr lang="en-GB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2</a:t>
                      </a: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-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Autumn 1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Week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2</a:t>
                      </a:r>
                      <a:endParaRPr dirty="0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Focus - 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</a:t>
                      </a:r>
                      <a:r>
                        <a:rPr lang="en-GB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/ n / m / d</a:t>
                      </a:r>
                      <a:endParaRPr sz="1800" i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" name="Google Shape;71;p14"/>
          <p:cNvSpPr txBox="1"/>
          <p:nvPr/>
        </p:nvSpPr>
        <p:spPr>
          <a:xfrm>
            <a:off x="219075" y="1704975"/>
            <a:ext cx="7077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Please support your child to practise and reinforce the phonemes and graphemes we are learning in school. More information and support can be found on the Little Wandle website -</a:t>
            </a:r>
            <a:endParaRPr sz="1200" dirty="0">
              <a:solidFill>
                <a:srgbClr val="000000"/>
              </a:solidFill>
              <a:latin typeface="Sassoon Primary" pitchFamily="50" charset="0"/>
              <a:ea typeface="ABeeZee"/>
              <a:cs typeface="ABeeZee"/>
              <a:sym typeface="ABeeZe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</a:t>
            </a:r>
            <a:r>
              <a:rPr lang="en-GB" sz="1200" u="sng" dirty="0">
                <a:solidFill>
                  <a:srgbClr val="0097A7"/>
                </a:solidFill>
                <a:latin typeface="Sassoon Primary" pitchFamily="50" charset="0"/>
                <a:ea typeface="ABeeZee"/>
                <a:cs typeface="ABeeZee"/>
                <a:sym typeface="ABeeZe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https://www.littlewandlelettersandsounds.org.uk/resources/for-parents/</a:t>
            </a:r>
            <a:r>
              <a:rPr lang="en-GB" sz="1200" dirty="0">
                <a:solidFill>
                  <a:srgbClr val="FF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 </a:t>
            </a:r>
            <a:endParaRPr sz="1200" dirty="0">
              <a:latin typeface="Sassoon Primary" pitchFamily="50" charset="0"/>
              <a:ea typeface="ABeeZee"/>
              <a:cs typeface="ABeeZee"/>
              <a:sym typeface="ABeeZee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297" y="2898075"/>
            <a:ext cx="900056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7675" y="3046847"/>
            <a:ext cx="828750" cy="89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7375" y="4592121"/>
            <a:ext cx="1015178" cy="8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34463" y="4362124"/>
            <a:ext cx="1015175" cy="114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ogo of a cross and a banner&#10;&#10;Description automatically generated">
            <a:extLst>
              <a:ext uri="{FF2B5EF4-FFF2-40B4-BE49-F238E27FC236}">
                <a16:creationId xmlns:a16="http://schemas.microsoft.com/office/drawing/2014/main" id="{2574318D-C43B-9F74-A9EE-C3E9126EFD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5"/>
          <a:stretch>
            <a:fillRect/>
          </a:stretch>
        </p:blipFill>
        <p:spPr>
          <a:xfrm>
            <a:off x="5950634" y="331594"/>
            <a:ext cx="1173717" cy="11624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Google Shape;80;p15"/>
          <p:cNvGraphicFramePr/>
          <p:nvPr>
            <p:extLst>
              <p:ext uri="{D42A27DB-BD31-4B8C-83A1-F6EECF244321}">
                <p14:modId xmlns:p14="http://schemas.microsoft.com/office/powerpoint/2010/main" val="1292237892"/>
              </p:ext>
            </p:extLst>
          </p:nvPr>
        </p:nvGraphicFramePr>
        <p:xfrm>
          <a:off x="314300" y="2502800"/>
          <a:ext cx="6908600" cy="3441875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17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775">
                <a:tc gridSpan="4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we will be focusing on this week in school -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endParaRPr sz="20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g</a:t>
                      </a:r>
                      <a:endParaRPr sz="10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Give me a big smile that shows your teeth. Press the middle of your tongue to the top and back of your mouth; push your tongue down and forward to make the sound </a:t>
                      </a:r>
                      <a:r>
                        <a:rPr lang="en-GB" sz="100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g g g</a:t>
                      </a:r>
                      <a:endParaRPr sz="10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o</a:t>
                      </a:r>
                      <a:endParaRPr sz="10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Make your mouth into a round shape and say </a:t>
                      </a:r>
                      <a:r>
                        <a:rPr lang="en-GB" sz="100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 o o</a:t>
                      </a:r>
                      <a:endParaRPr sz="10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c</a:t>
                      </a:r>
                      <a:endParaRPr sz="10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into a little smile; make your tongue flat and move it up towards the top of your mouth to say </a:t>
                      </a:r>
                      <a:r>
                        <a:rPr lang="en-GB" sz="100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 c c</a:t>
                      </a:r>
                      <a:endParaRPr sz="10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k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into a little smile; make your tongue flat and move it up towards the top of your mouth to say </a:t>
                      </a:r>
                      <a:r>
                        <a:rPr lang="en-GB" sz="100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k </a:t>
                      </a:r>
                      <a:r>
                        <a:rPr lang="en-GB" sz="100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k</a:t>
                      </a:r>
                      <a:r>
                        <a:rPr lang="en-GB" sz="100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0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k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1" name="Google Shape;81;p15"/>
          <p:cNvGraphicFramePr/>
          <p:nvPr>
            <p:extLst>
              <p:ext uri="{D42A27DB-BD31-4B8C-83A1-F6EECF244321}">
                <p14:modId xmlns:p14="http://schemas.microsoft.com/office/powerpoint/2010/main" val="2929132929"/>
              </p:ext>
            </p:extLst>
          </p:nvPr>
        </p:nvGraphicFramePr>
        <p:xfrm>
          <a:off x="314275" y="6155625"/>
          <a:ext cx="6908550" cy="219450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5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orally blending words. 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hear the phonemes in these words? Can you listen and then repeat the word?</a:t>
                      </a:r>
                      <a:endParaRPr sz="1200" i="1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 - o - g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 - a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n - o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k - i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 - o - p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 - </a:t>
                      </a:r>
                      <a:r>
                        <a:rPr lang="en-GB" sz="2800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</a:t>
                      </a: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- g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2" name="Google Shape;82;p15"/>
          <p:cNvGraphicFramePr/>
          <p:nvPr>
            <p:extLst>
              <p:ext uri="{D42A27DB-BD31-4B8C-83A1-F6EECF244321}">
                <p14:modId xmlns:p14="http://schemas.microsoft.com/office/powerpoint/2010/main" val="444282452"/>
              </p:ext>
            </p:extLst>
          </p:nvPr>
        </p:nvGraphicFramePr>
        <p:xfrm>
          <a:off x="314275" y="8561075"/>
          <a:ext cx="6908550" cy="143115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50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practising tricky words. </a:t>
                      </a:r>
                      <a:r>
                        <a:rPr lang="en-GB" sz="1200" i="1" dirty="0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spot the tricky part of the word?</a:t>
                      </a:r>
                      <a:endParaRPr sz="1200" i="1" dirty="0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is</a:t>
                      </a:r>
                      <a:endParaRPr sz="28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3" name="Google Shape;83;p15"/>
          <p:cNvGraphicFramePr/>
          <p:nvPr>
            <p:extLst>
              <p:ext uri="{D42A27DB-BD31-4B8C-83A1-F6EECF244321}">
                <p14:modId xmlns:p14="http://schemas.microsoft.com/office/powerpoint/2010/main" val="3619115132"/>
              </p:ext>
            </p:extLst>
          </p:nvPr>
        </p:nvGraphicFramePr>
        <p:xfrm>
          <a:off x="314300" y="293000"/>
          <a:ext cx="6908550" cy="135429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563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Little Wandle - Letters and Sounds</a:t>
                      </a:r>
                      <a:endParaRPr sz="1800" b="1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Reception Phonics Home Learning</a:t>
                      </a:r>
                      <a:endParaRPr sz="18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Phase </a:t>
                      </a:r>
                      <a:r>
                        <a:rPr lang="en-GB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2</a:t>
                      </a: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-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Autumn 1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Week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3</a:t>
                      </a:r>
                      <a:endParaRPr dirty="0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Focus - 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g / o / c / k</a:t>
                      </a:r>
                      <a:endParaRPr sz="1800" i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5" name="Google Shape;85;p15"/>
          <p:cNvSpPr txBox="1"/>
          <p:nvPr/>
        </p:nvSpPr>
        <p:spPr>
          <a:xfrm>
            <a:off x="219075" y="1704975"/>
            <a:ext cx="7077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Please support your child to practise and reinforce the phonemes and graphemes we are learning in school. More information and support can be found on the Little Wandle website -</a:t>
            </a:r>
            <a:endParaRPr sz="1200" dirty="0">
              <a:solidFill>
                <a:srgbClr val="000000"/>
              </a:solidFill>
              <a:latin typeface="Sassoon Primary" pitchFamily="50" charset="0"/>
              <a:ea typeface="ABeeZee"/>
              <a:cs typeface="ABeeZee"/>
              <a:sym typeface="ABeeZe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</a:t>
            </a:r>
            <a:r>
              <a:rPr lang="en-GB" sz="1200" u="sng" dirty="0">
                <a:solidFill>
                  <a:srgbClr val="0097A7"/>
                </a:solidFill>
                <a:latin typeface="Sassoon Primary" pitchFamily="50" charset="0"/>
                <a:ea typeface="ABeeZee"/>
                <a:cs typeface="ABeeZee"/>
                <a:sym typeface="ABeeZe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https://www.littlewandlelettersandsounds.org.uk/resources/for-parents/</a:t>
            </a:r>
            <a:r>
              <a:rPr lang="en-GB" sz="1200" dirty="0">
                <a:solidFill>
                  <a:srgbClr val="FF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 </a:t>
            </a:r>
            <a:endParaRPr sz="1200" dirty="0">
              <a:latin typeface="Sassoon Primary" pitchFamily="50" charset="0"/>
              <a:ea typeface="ABeeZee"/>
              <a:cs typeface="ABeeZee"/>
              <a:sym typeface="ABeeZee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850" y="3093896"/>
            <a:ext cx="986069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6250" y="3256495"/>
            <a:ext cx="986075" cy="874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849" y="4691199"/>
            <a:ext cx="892990" cy="87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6246" y="4553193"/>
            <a:ext cx="893000" cy="1180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ogo of a cross and a banner&#10;&#10;Description automatically generated">
            <a:extLst>
              <a:ext uri="{FF2B5EF4-FFF2-40B4-BE49-F238E27FC236}">
                <a16:creationId xmlns:a16="http://schemas.microsoft.com/office/drawing/2014/main" id="{2A958802-F4A4-B828-C3C0-CCA3AAA893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5"/>
          <a:stretch>
            <a:fillRect/>
          </a:stretch>
        </p:blipFill>
        <p:spPr>
          <a:xfrm>
            <a:off x="5950634" y="331594"/>
            <a:ext cx="1173717" cy="11624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16"/>
          <p:cNvGraphicFramePr/>
          <p:nvPr>
            <p:extLst>
              <p:ext uri="{D42A27DB-BD31-4B8C-83A1-F6EECF244321}">
                <p14:modId xmlns:p14="http://schemas.microsoft.com/office/powerpoint/2010/main" val="122936940"/>
              </p:ext>
            </p:extLst>
          </p:nvPr>
        </p:nvGraphicFramePr>
        <p:xfrm>
          <a:off x="314300" y="2502800"/>
          <a:ext cx="6908600" cy="3640305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17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775">
                <a:tc gridSpan="4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we will be focusing on this week in school -</a:t>
                      </a:r>
                      <a:r>
                        <a:rPr lang="en-GB" sz="14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endParaRPr sz="24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ck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into a little smile; make your tongue flat and move it up towards the top of your mouth to say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 c c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Digraph (ck) </a:t>
                      </a:r>
                      <a:r>
                        <a:rPr lang="en-GB" sz="7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- </a:t>
                      </a:r>
                      <a:endParaRPr sz="7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highlight>
                            <a:srgbClr val="FFFFFF"/>
                          </a:highlight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two letters, one sound</a:t>
                      </a:r>
                      <a:endParaRPr sz="7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e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wide and say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e e e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50" b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u</a:t>
                      </a:r>
                      <a:endParaRPr sz="105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wide and say </a:t>
                      </a:r>
                      <a:r>
                        <a:rPr lang="en-GB" sz="1050" b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u u u</a:t>
                      </a:r>
                      <a:endParaRPr sz="105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r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Show me your teeth to make a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rrrrr</a:t>
                      </a:r>
                      <a:r>
                        <a:rPr lang="en-GB" sz="105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sound </a:t>
                      </a:r>
                      <a:r>
                        <a:rPr lang="en-GB" sz="105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rrrrr</a:t>
                      </a:r>
                      <a:endParaRPr sz="105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5" name="Google Shape;95;p16"/>
          <p:cNvGraphicFramePr/>
          <p:nvPr>
            <p:extLst>
              <p:ext uri="{D42A27DB-BD31-4B8C-83A1-F6EECF244321}">
                <p14:modId xmlns:p14="http://schemas.microsoft.com/office/powerpoint/2010/main" val="473932221"/>
              </p:ext>
            </p:extLst>
          </p:nvPr>
        </p:nvGraphicFramePr>
        <p:xfrm>
          <a:off x="314275" y="6155625"/>
          <a:ext cx="6908550" cy="219450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5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orally blending words. 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hear the phonemes in these words? Can you listen and then repeat the word?</a:t>
                      </a:r>
                      <a:endParaRPr sz="1200" i="1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 - o - ck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 - a -ck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 - e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m - u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 - e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d - u - ck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6" name="Google Shape;96;p16"/>
          <p:cNvGraphicFramePr/>
          <p:nvPr>
            <p:extLst>
              <p:ext uri="{D42A27DB-BD31-4B8C-83A1-F6EECF244321}">
                <p14:modId xmlns:p14="http://schemas.microsoft.com/office/powerpoint/2010/main" val="378378222"/>
              </p:ext>
            </p:extLst>
          </p:nvPr>
        </p:nvGraphicFramePr>
        <p:xfrm>
          <a:off x="314275" y="8561075"/>
          <a:ext cx="6908550" cy="143115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50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practising tricky words. </a:t>
                      </a:r>
                      <a:r>
                        <a:rPr lang="en-GB" sz="1200" i="1" dirty="0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spot the tricky part of the word?</a:t>
                      </a:r>
                      <a:endParaRPr sz="1200" i="1" dirty="0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is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7" name="Google Shape;97;p16"/>
          <p:cNvGraphicFramePr/>
          <p:nvPr>
            <p:extLst>
              <p:ext uri="{D42A27DB-BD31-4B8C-83A1-F6EECF244321}">
                <p14:modId xmlns:p14="http://schemas.microsoft.com/office/powerpoint/2010/main" val="2536630573"/>
              </p:ext>
            </p:extLst>
          </p:nvPr>
        </p:nvGraphicFramePr>
        <p:xfrm>
          <a:off x="314300" y="293000"/>
          <a:ext cx="6908550" cy="135429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563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Little Wandle - Letters and Sounds</a:t>
                      </a:r>
                      <a:endParaRPr sz="1800" b="1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Reception Phonics Home Learning</a:t>
                      </a:r>
                      <a:endParaRPr sz="18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Phase </a:t>
                      </a:r>
                      <a:r>
                        <a:rPr lang="en-GB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2</a:t>
                      </a: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-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Autumn 1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Week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4</a:t>
                      </a:r>
                      <a:endParaRPr dirty="0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Focus - 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ck / e / u / r</a:t>
                      </a:r>
                      <a:endParaRPr sz="1800" i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9" name="Google Shape;99;p16"/>
          <p:cNvSpPr txBox="1"/>
          <p:nvPr/>
        </p:nvSpPr>
        <p:spPr>
          <a:xfrm>
            <a:off x="219075" y="1704975"/>
            <a:ext cx="7077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Please support your child to practise and reinforce the phonemes and graphemes we are learning in school. More information and support can be found on the Little Wandle website -</a:t>
            </a:r>
            <a:endParaRPr sz="1200" dirty="0">
              <a:solidFill>
                <a:srgbClr val="000000"/>
              </a:solidFill>
              <a:latin typeface="Sassoon Primary" pitchFamily="50" charset="0"/>
              <a:ea typeface="ABeeZee"/>
              <a:cs typeface="ABeeZee"/>
              <a:sym typeface="ABeeZe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</a:t>
            </a:r>
            <a:r>
              <a:rPr lang="en-GB" sz="1200" u="sng" dirty="0">
                <a:solidFill>
                  <a:srgbClr val="0097A7"/>
                </a:solidFill>
                <a:latin typeface="Sassoon Primary" pitchFamily="50" charset="0"/>
                <a:ea typeface="ABeeZee"/>
                <a:cs typeface="ABeeZee"/>
                <a:sym typeface="ABeeZe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https://www.littlewandlelettersandsounds.org.uk/resources/for-parents/</a:t>
            </a:r>
            <a:r>
              <a:rPr lang="en-GB" sz="1200" dirty="0">
                <a:solidFill>
                  <a:srgbClr val="FF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 </a:t>
            </a:r>
            <a:endParaRPr sz="1200" dirty="0">
              <a:latin typeface="Sassoon Primary" pitchFamily="50" charset="0"/>
              <a:ea typeface="ABeeZee"/>
              <a:cs typeface="ABeeZee"/>
              <a:sym typeface="ABeeZee"/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6273" y="3108513"/>
            <a:ext cx="790817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50" y="3188925"/>
            <a:ext cx="962025" cy="880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450" y="4494368"/>
            <a:ext cx="790825" cy="1093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46248" y="4607823"/>
            <a:ext cx="810875" cy="778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ogo of a cross and a banner&#10;&#10;Description automatically generated">
            <a:extLst>
              <a:ext uri="{FF2B5EF4-FFF2-40B4-BE49-F238E27FC236}">
                <a16:creationId xmlns:a16="http://schemas.microsoft.com/office/drawing/2014/main" id="{8C1B9083-A42C-0D9A-9740-6EC08FBDEB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5"/>
          <a:stretch>
            <a:fillRect/>
          </a:stretch>
        </p:blipFill>
        <p:spPr>
          <a:xfrm>
            <a:off x="5950634" y="331594"/>
            <a:ext cx="1173717" cy="11624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Google Shape;108;p17"/>
          <p:cNvGraphicFramePr/>
          <p:nvPr>
            <p:extLst>
              <p:ext uri="{D42A27DB-BD31-4B8C-83A1-F6EECF244321}">
                <p14:modId xmlns:p14="http://schemas.microsoft.com/office/powerpoint/2010/main" val="1319399333"/>
              </p:ext>
            </p:extLst>
          </p:nvPr>
        </p:nvGraphicFramePr>
        <p:xfrm>
          <a:off x="314300" y="2502800"/>
          <a:ext cx="6908600" cy="3441875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17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775">
                <a:tc gridSpan="4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we will be focusing on this week in school -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endParaRPr sz="2000" b="1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h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and breathe out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sharply </a:t>
                      </a:r>
                      <a:r>
                        <a:rPr lang="en-US" sz="100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h </a:t>
                      </a:r>
                      <a:r>
                        <a:rPr lang="en-US" sz="100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h</a:t>
                      </a:r>
                      <a:r>
                        <a:rPr lang="en-US" sz="100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US" sz="1000" b="1" dirty="0" err="1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h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b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latin typeface="Sassoon Primary" pitchFamily="50" charset="0"/>
                        </a:rPr>
                        <a:t>Put your lips together and say b as you open them </a:t>
                      </a:r>
                      <a:r>
                        <a:rPr lang="en-US" sz="1000" b="1" dirty="0">
                          <a:latin typeface="Sassoon Primary" pitchFamily="50" charset="0"/>
                        </a:rPr>
                        <a:t>b </a:t>
                      </a:r>
                      <a:r>
                        <a:rPr lang="en-US" sz="1000" b="1" dirty="0" err="1">
                          <a:latin typeface="Sassoon Primary" pitchFamily="50" charset="0"/>
                        </a:rPr>
                        <a:t>b</a:t>
                      </a:r>
                      <a:r>
                        <a:rPr lang="en-US" sz="1000" b="1" dirty="0">
                          <a:latin typeface="Sassoon Primary" pitchFamily="50" charset="0"/>
                        </a:rPr>
                        <a:t> </a:t>
                      </a:r>
                      <a:r>
                        <a:rPr lang="en-US" sz="1000" b="1" dirty="0" err="1">
                          <a:latin typeface="Sassoon Primary" pitchFamily="50" charset="0"/>
                        </a:rPr>
                        <a:t>b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5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000FF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f</a:t>
                      </a:r>
                      <a:endParaRPr sz="1000" b="1" dirty="0">
                        <a:solidFill>
                          <a:schemeClr val="dk1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lips a little; put your teeth on your bottom lip and push the air out to make the sound </a:t>
                      </a:r>
                      <a:r>
                        <a:rPr lang="en-GB" sz="1000" b="1" dirty="0" err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fffff</a:t>
                      </a:r>
                      <a:r>
                        <a:rPr lang="en-GB" sz="100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fffff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Pronunciation Phrase - l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Open your mouth a little; put your tongue up to the top of your mouth, behind your teeth, and press </a:t>
                      </a:r>
                      <a:r>
                        <a:rPr lang="en-GB" sz="1000" b="1" dirty="0" err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lllll</a:t>
                      </a:r>
                      <a:r>
                        <a:rPr lang="en-GB" sz="1000" b="1" dirty="0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chemeClr val="dk1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lllll</a:t>
                      </a:r>
                      <a:endParaRPr sz="1000" b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54000" marR="54000" marT="18000" marB="180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9" name="Google Shape;109;p17"/>
          <p:cNvGraphicFramePr/>
          <p:nvPr>
            <p:extLst>
              <p:ext uri="{D42A27DB-BD31-4B8C-83A1-F6EECF244321}">
                <p14:modId xmlns:p14="http://schemas.microsoft.com/office/powerpoint/2010/main" val="597501050"/>
              </p:ext>
            </p:extLst>
          </p:nvPr>
        </p:nvGraphicFramePr>
        <p:xfrm>
          <a:off x="314275" y="6155625"/>
          <a:ext cx="6908550" cy="219450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5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orally blending words. 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hear the phonemes in these words? Can you listen and then repeat the word?</a:t>
                      </a:r>
                      <a:endParaRPr sz="1200" i="1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h - u - g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b - e - d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 - i - t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 - u - ck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 - o - g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h - a - t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0" name="Google Shape;110;p17"/>
          <p:cNvGraphicFramePr/>
          <p:nvPr>
            <p:extLst>
              <p:ext uri="{D42A27DB-BD31-4B8C-83A1-F6EECF244321}">
                <p14:modId xmlns:p14="http://schemas.microsoft.com/office/powerpoint/2010/main" val="829390448"/>
              </p:ext>
            </p:extLst>
          </p:nvPr>
        </p:nvGraphicFramePr>
        <p:xfrm>
          <a:off x="314275" y="8561075"/>
          <a:ext cx="6908550" cy="143115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230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500">
                <a:tc gridSpan="3"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We will be practising tricky words. </a:t>
                      </a:r>
                      <a:r>
                        <a:rPr lang="en-GB" sz="1200" i="1">
                          <a:solidFill>
                            <a:srgbClr val="0000FF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Can you spot the tricky part of the word?</a:t>
                      </a:r>
                      <a:endParaRPr sz="1200" i="1">
                        <a:latin typeface="Sassoon Primary" pitchFamily="50" charset="0"/>
                      </a:endParaRPr>
                    </a:p>
                  </a:txBody>
                  <a:tcPr marL="54000" marR="54000" marT="18000" marB="18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6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is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the</a:t>
                      </a:r>
                      <a:endParaRPr sz="280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I</a:t>
                      </a:r>
                      <a:endParaRPr sz="2800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1" name="Google Shape;111;p17"/>
          <p:cNvGraphicFramePr/>
          <p:nvPr>
            <p:extLst>
              <p:ext uri="{D42A27DB-BD31-4B8C-83A1-F6EECF244321}">
                <p14:modId xmlns:p14="http://schemas.microsoft.com/office/powerpoint/2010/main" val="192883352"/>
              </p:ext>
            </p:extLst>
          </p:nvPr>
        </p:nvGraphicFramePr>
        <p:xfrm>
          <a:off x="314300" y="293000"/>
          <a:ext cx="6908550" cy="1354290"/>
        </p:xfrm>
        <a:graphic>
          <a:graphicData uri="http://schemas.openxmlformats.org/drawingml/2006/table">
            <a:tbl>
              <a:tblPr>
                <a:noFill/>
                <a:tableStyleId>{8998C2F3-D863-4C71-A7C3-CF6D288FA96F}</a:tableStyleId>
              </a:tblPr>
              <a:tblGrid>
                <a:gridCol w="563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Little Wandle - Letters and Sounds</a:t>
                      </a:r>
                      <a:endParaRPr sz="1800" b="1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Reception Phonics Home Learning</a:t>
                      </a:r>
                      <a:endParaRPr sz="1800" b="1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Phase </a:t>
                      </a:r>
                      <a:r>
                        <a:rPr lang="en-GB" b="1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2</a:t>
                      </a: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-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Autumn 1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 Week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5</a:t>
                      </a:r>
                      <a:endParaRPr dirty="0">
                        <a:solidFill>
                          <a:srgbClr val="000000"/>
                        </a:solidFill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b="1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Focus - </a:t>
                      </a:r>
                      <a:r>
                        <a:rPr lang="en-GB" dirty="0">
                          <a:solidFill>
                            <a:srgbClr val="000000"/>
                          </a:solidFill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Phonemes </a:t>
                      </a:r>
                      <a:r>
                        <a:rPr lang="en-GB" dirty="0">
                          <a:latin typeface="Sassoon Primary" pitchFamily="50" charset="0"/>
                          <a:ea typeface="ABeeZee"/>
                          <a:cs typeface="ABeeZee"/>
                          <a:sym typeface="ABeeZee"/>
                        </a:rPr>
                        <a:t>h / b / f / l</a:t>
                      </a:r>
                      <a:endParaRPr sz="1800" i="1" dirty="0">
                        <a:latin typeface="Sassoon Primary" pitchFamily="50" charset="0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3" name="Google Shape;113;p17"/>
          <p:cNvSpPr txBox="1"/>
          <p:nvPr/>
        </p:nvSpPr>
        <p:spPr>
          <a:xfrm>
            <a:off x="219075" y="1704975"/>
            <a:ext cx="7077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Please support your child to practise and reinforce the phonemes and graphemes we are learning in school. More information and support can be found on the Little Wandle website -</a:t>
            </a:r>
            <a:endParaRPr sz="1200" dirty="0">
              <a:solidFill>
                <a:srgbClr val="000000"/>
              </a:solidFill>
              <a:latin typeface="Sassoon Primary" pitchFamily="50" charset="0"/>
              <a:ea typeface="ABeeZee"/>
              <a:cs typeface="ABeeZee"/>
              <a:sym typeface="ABeeZe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</a:t>
            </a:r>
            <a:r>
              <a:rPr lang="en-GB" sz="1200" u="sng" dirty="0">
                <a:solidFill>
                  <a:srgbClr val="0097A7"/>
                </a:solidFill>
                <a:latin typeface="Sassoon Primary" pitchFamily="50" charset="0"/>
                <a:ea typeface="ABeeZee"/>
                <a:cs typeface="ABeeZee"/>
                <a:sym typeface="ABeeZe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https://www.littlewandlelettersandsounds.org.uk/resources/for-parents/</a:t>
            </a:r>
            <a:r>
              <a:rPr lang="en-GB" sz="1200" dirty="0">
                <a:solidFill>
                  <a:srgbClr val="FF0000"/>
                </a:solidFill>
                <a:latin typeface="Sassoon Primary" pitchFamily="50" charset="0"/>
                <a:ea typeface="ABeeZee"/>
                <a:cs typeface="ABeeZee"/>
                <a:sym typeface="ABeeZee"/>
              </a:rPr>
              <a:t>  </a:t>
            </a:r>
            <a:endParaRPr sz="1200" dirty="0">
              <a:latin typeface="Sassoon Primary" pitchFamily="50" charset="0"/>
              <a:ea typeface="ABeeZee"/>
              <a:cs typeface="ABeeZee"/>
              <a:sym typeface="ABeeZee"/>
            </a:endParaRPr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209" y="4282997"/>
            <a:ext cx="948100" cy="147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2837" y="4379775"/>
            <a:ext cx="948100" cy="121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2148" y="2921898"/>
            <a:ext cx="1012200" cy="1045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38074" y="2921900"/>
            <a:ext cx="1012200" cy="1137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logo of a cross and a banner&#10;&#10;Description automatically generated">
            <a:extLst>
              <a:ext uri="{FF2B5EF4-FFF2-40B4-BE49-F238E27FC236}">
                <a16:creationId xmlns:a16="http://schemas.microsoft.com/office/drawing/2014/main" id="{0CE188DD-A073-6E71-39FD-1618998EFF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5"/>
          <a:stretch>
            <a:fillRect/>
          </a:stretch>
        </p:blipFill>
        <p:spPr>
          <a:xfrm>
            <a:off x="5950634" y="331594"/>
            <a:ext cx="1173717" cy="11624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98263e-d0bf-4f8e-a2f9-30a033027c2d">
      <Terms xmlns="http://schemas.microsoft.com/office/infopath/2007/PartnerControls"/>
    </lcf76f155ced4ddcb4097134ff3c332f>
    <TaxCatchAll xmlns="aa46c3ed-1995-40e5-9933-55b482b6b9a3" xsi:nil="true"/>
    <_ModernAudienceTargetUserField xmlns="d898263e-d0bf-4f8e-a2f9-30a033027c2d">
      <UserInfo>
        <DisplayName/>
        <AccountId xsi:nil="true"/>
        <AccountType/>
      </UserInfo>
    </_ModernAudienceTargetUserFiel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D112924A56F14D84B6A4B0E16C5B16" ma:contentTypeVersion="15" ma:contentTypeDescription="Create a new document." ma:contentTypeScope="" ma:versionID="01f19fb9f32c7d63cfc719c4692e0ccf">
  <xsd:schema xmlns:xsd="http://www.w3.org/2001/XMLSchema" xmlns:xs="http://www.w3.org/2001/XMLSchema" xmlns:p="http://schemas.microsoft.com/office/2006/metadata/properties" xmlns:ns2="d898263e-d0bf-4f8e-a2f9-30a033027c2d" xmlns:ns3="aa46c3ed-1995-40e5-9933-55b482b6b9a3" targetNamespace="http://schemas.microsoft.com/office/2006/metadata/properties" ma:root="true" ma:fieldsID="e2eab665b40bb1450bfde65b59626ec5" ns2:_="" ns3:_="">
    <xsd:import namespace="d898263e-d0bf-4f8e-a2f9-30a033027c2d"/>
    <xsd:import namespace="aa46c3ed-1995-40e5-9933-55b482b6b9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_ModernAudienceTargetUserField" minOccurs="0"/>
                <xsd:element ref="ns2:_ModernAudienceAadObjectI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8263e-d0bf-4f8e-a2f9-30a033027c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033e021-99cc-4973-8a01-2c31a3557f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_ModernAudienceTargetUserField" ma:index="21" nillable="true" ma:displayName="Audience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22" nillable="true" ma:displayName="AudienceIds" ma:list="{5e8da84b-0e37-4cbf-b997-f7a1cc5dabff}" ma:internalName="_ModernAudienceAadObjectIds" ma:readOnly="true" ma:showField="_AadObjectIdForUser" ma:web="aa46c3ed-1995-40e5-9933-55b482b6b9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6c3ed-1995-40e5-9933-55b482b6b9a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fb77dc1-c83e-4853-bed3-75a66ed77f65}" ma:internalName="TaxCatchAll" ma:showField="CatchAllData" ma:web="aa46c3ed-1995-40e5-9933-55b482b6b9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AC5B76-CC63-41B5-AC03-5A5521ABA462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d898263e-d0bf-4f8e-a2f9-30a033027c2d"/>
    <ds:schemaRef ds:uri="http://purl.org/dc/elements/1.1/"/>
    <ds:schemaRef ds:uri="http://schemas.openxmlformats.org/package/2006/metadata/core-properties"/>
    <ds:schemaRef ds:uri="http://www.w3.org/XML/1998/namespace"/>
    <ds:schemaRef ds:uri="aa46c3ed-1995-40e5-9933-55b482b6b9a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049BF95-803E-4E81-AAC1-974DACF0DB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98263e-d0bf-4f8e-a2f9-30a033027c2d"/>
    <ds:schemaRef ds:uri="aa46c3ed-1995-40e5-9933-55b482b6b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75F943-3FCA-4EBA-A985-E1E71E2681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1207</Words>
  <Application>Microsoft Office PowerPoint</Application>
  <PresentationFormat>Custom</PresentationFormat>
  <Paragraphs>165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ABeeZee</vt:lpstr>
      <vt:lpstr>Arial</vt:lpstr>
      <vt:lpstr>Sassoon Primary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Ceri Roberts</dc:creator>
  <cp:lastModifiedBy>Jade Bates</cp:lastModifiedBy>
  <cp:revision>1</cp:revision>
  <dcterms:modified xsi:type="dcterms:W3CDTF">2026-09-23T16:05:49Z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0x0101001DD112924A56F14D84B6A4B0E16C5B16</vt:lpwstr>
  </property>
  <property fmtid="{D5CDD505-2E9C-101B-9397-08002B2CF9AE}" pid="3" name="Order">
    <vt:r8>63597600</vt:r8>
  </property>
  <property fmtid="{D5CDD505-2E9C-101B-9397-08002B2CF9AE}" pid="4" name="MediaServiceImageTags">
    <vt:lpwstr/>
  </property>
</Properties>
</file>